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9601200" cy="12801600" type="A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ato Bold" panose="020F0502020204030203" charset="0"/>
      <p:regular r:id="rId10"/>
      <p:bold r:id="rId11"/>
    </p:embeddedFont>
    <p:embeddedFont>
      <p:font typeface="Lato Bold Italics" panose="020B0604020202020204" charset="0"/>
      <p:regular r:id="rId12"/>
    </p:embeddedFont>
    <p:embeddedFont>
      <p:font typeface="Lato Italic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91CCD9-91C8-41B1-A79B-90AD4517C2CD}" v="2" dt="2024-05-17T12:45:40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3" d="100"/>
          <a:sy n="33" d="100"/>
        </p:scale>
        <p:origin x="219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7410" y="3173547"/>
            <a:ext cx="7593713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4D4E7B"/>
                </a:solidFill>
                <a:latin typeface="Lato Italics"/>
              </a:rPr>
              <a:t>Image(s)</a:t>
            </a:r>
          </a:p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4D4E7B"/>
                </a:solidFill>
                <a:latin typeface="Lato Italics"/>
              </a:rPr>
              <a:t>(N'hésitez pas à ajouter un visuel ici !)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705077" y="2561723"/>
            <a:ext cx="6598239" cy="2020356"/>
            <a:chOff x="0" y="0"/>
            <a:chExt cx="11330572" cy="346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330560" cy="3469386"/>
            </a:xfrm>
            <a:custGeom>
              <a:avLst/>
              <a:gdLst/>
              <a:ahLst/>
              <a:cxnLst/>
              <a:rect l="l" t="t" r="r" b="b"/>
              <a:pathLst>
                <a:path w="11330560" h="3469386">
                  <a:moveTo>
                    <a:pt x="0" y="581025"/>
                  </a:moveTo>
                  <a:cubicBezTo>
                    <a:pt x="0" y="260096"/>
                    <a:pt x="260604" y="0"/>
                    <a:pt x="582041" y="0"/>
                  </a:cubicBezTo>
                  <a:lnTo>
                    <a:pt x="10748518" y="0"/>
                  </a:lnTo>
                  <a:lnTo>
                    <a:pt x="10748518" y="4191"/>
                  </a:lnTo>
                  <a:lnTo>
                    <a:pt x="10748518" y="0"/>
                  </a:lnTo>
                  <a:cubicBezTo>
                    <a:pt x="11069955" y="0"/>
                    <a:pt x="11330560" y="260096"/>
                    <a:pt x="11330560" y="581025"/>
                  </a:cubicBezTo>
                  <a:lnTo>
                    <a:pt x="11326368" y="581025"/>
                  </a:lnTo>
                  <a:lnTo>
                    <a:pt x="11330560" y="581025"/>
                  </a:lnTo>
                  <a:lnTo>
                    <a:pt x="11330560" y="2888361"/>
                  </a:lnTo>
                  <a:lnTo>
                    <a:pt x="11326368" y="2888361"/>
                  </a:lnTo>
                  <a:lnTo>
                    <a:pt x="11330560" y="2888361"/>
                  </a:lnTo>
                  <a:cubicBezTo>
                    <a:pt x="11330560" y="3209290"/>
                    <a:pt x="11069955" y="3469386"/>
                    <a:pt x="10748518" y="3469386"/>
                  </a:cubicBezTo>
                  <a:lnTo>
                    <a:pt x="10748518" y="3465195"/>
                  </a:lnTo>
                  <a:lnTo>
                    <a:pt x="10748518" y="3469386"/>
                  </a:lnTo>
                  <a:lnTo>
                    <a:pt x="582041" y="3469386"/>
                  </a:lnTo>
                  <a:lnTo>
                    <a:pt x="582041" y="3465195"/>
                  </a:lnTo>
                  <a:lnTo>
                    <a:pt x="582041" y="3469386"/>
                  </a:lnTo>
                  <a:cubicBezTo>
                    <a:pt x="260604" y="3469386"/>
                    <a:pt x="0" y="3209290"/>
                    <a:pt x="0" y="2888361"/>
                  </a:cubicBezTo>
                  <a:lnTo>
                    <a:pt x="0" y="581025"/>
                  </a:lnTo>
                  <a:lnTo>
                    <a:pt x="4191" y="581025"/>
                  </a:lnTo>
                  <a:lnTo>
                    <a:pt x="0" y="581025"/>
                  </a:lnTo>
                  <a:moveTo>
                    <a:pt x="8509" y="581025"/>
                  </a:moveTo>
                  <a:lnTo>
                    <a:pt x="8509" y="2888361"/>
                  </a:lnTo>
                  <a:lnTo>
                    <a:pt x="4191" y="2888361"/>
                  </a:lnTo>
                  <a:lnTo>
                    <a:pt x="8509" y="2888361"/>
                  </a:lnTo>
                  <a:cubicBezTo>
                    <a:pt x="8509" y="3204591"/>
                    <a:pt x="265303" y="3461004"/>
                    <a:pt x="582041" y="3461004"/>
                  </a:cubicBezTo>
                  <a:lnTo>
                    <a:pt x="10748518" y="3461004"/>
                  </a:lnTo>
                  <a:cubicBezTo>
                    <a:pt x="11065256" y="3461004"/>
                    <a:pt x="11322050" y="3204591"/>
                    <a:pt x="11322050" y="2888361"/>
                  </a:cubicBezTo>
                  <a:lnTo>
                    <a:pt x="11322050" y="581025"/>
                  </a:lnTo>
                  <a:cubicBezTo>
                    <a:pt x="11322050" y="264795"/>
                    <a:pt x="11065256" y="8382"/>
                    <a:pt x="10748518" y="8382"/>
                  </a:cubicBezTo>
                  <a:lnTo>
                    <a:pt x="582041" y="8382"/>
                  </a:lnTo>
                  <a:lnTo>
                    <a:pt x="582041" y="4191"/>
                  </a:lnTo>
                  <a:lnTo>
                    <a:pt x="582041" y="8509"/>
                  </a:lnTo>
                  <a:cubicBezTo>
                    <a:pt x="265303" y="8509"/>
                    <a:pt x="8509" y="264795"/>
                    <a:pt x="8509" y="581025"/>
                  </a:cubicBezTo>
                  <a:close/>
                </a:path>
              </a:pathLst>
            </a:custGeom>
            <a:solidFill>
              <a:srgbClr val="4D6535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362606" y="155392"/>
            <a:ext cx="2288749" cy="2288749"/>
          </a:xfrm>
          <a:custGeom>
            <a:avLst/>
            <a:gdLst/>
            <a:ahLst/>
            <a:cxnLst/>
            <a:rect l="l" t="t" r="r" b="b"/>
            <a:pathLst>
              <a:path w="2288749" h="2288749">
                <a:moveTo>
                  <a:pt x="0" y="0"/>
                </a:moveTo>
                <a:lnTo>
                  <a:pt x="2288749" y="0"/>
                </a:lnTo>
                <a:lnTo>
                  <a:pt x="2288749" y="2288750"/>
                </a:lnTo>
                <a:lnTo>
                  <a:pt x="0" y="228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510767" y="273462"/>
            <a:ext cx="6451752" cy="102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3"/>
              </a:lnSpc>
            </a:pPr>
            <a:r>
              <a:rPr lang="en-US" sz="3386">
                <a:solidFill>
                  <a:srgbClr val="CF1050"/>
                </a:solidFill>
                <a:latin typeface="Lato Bold Italics"/>
              </a:rPr>
              <a:t>Indiquez ici le titre complet de votre affiche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9152" y="6457254"/>
            <a:ext cx="8382896" cy="514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79"/>
              </a:lnSpc>
            </a:pPr>
            <a:r>
              <a:rPr lang="en-US" sz="1899" dirty="0">
                <a:solidFill>
                  <a:srgbClr val="444567"/>
                </a:solidFill>
                <a:latin typeface="Lato Bold"/>
              </a:rPr>
              <a:t>INTRO</a:t>
            </a:r>
          </a:p>
          <a:p>
            <a:pPr algn="just">
              <a:lnSpc>
                <a:spcPts val="2279"/>
              </a:lnSpc>
            </a:pPr>
            <a:r>
              <a:rPr lang="en-US" sz="1899" dirty="0">
                <a:solidFill>
                  <a:srgbClr val="444567"/>
                </a:solidFill>
                <a:latin typeface="Lato Bold"/>
              </a:rPr>
              <a:t>La proposition doit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démontrer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sa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pertinence dans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l'amélioration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de la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santé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et du bien-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être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du personnel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éducatif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en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reliant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explicitement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une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préoccupation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mise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en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évidence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par les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résultats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de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l'I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-BEST au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thème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de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l'initiative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.</a:t>
            </a:r>
          </a:p>
          <a:p>
            <a:pPr algn="just">
              <a:lnSpc>
                <a:spcPts val="2279"/>
              </a:lnSpc>
            </a:pPr>
            <a:endParaRPr lang="en-US" sz="1899" dirty="0">
              <a:solidFill>
                <a:srgbClr val="444567"/>
              </a:solidFill>
              <a:latin typeface="Lato Bold"/>
            </a:endParaRPr>
          </a:p>
          <a:p>
            <a:pPr algn="just">
              <a:lnSpc>
                <a:spcPts val="2279"/>
              </a:lnSpc>
            </a:pPr>
            <a:r>
              <a:rPr lang="en-US" sz="1899" dirty="0">
                <a:solidFill>
                  <a:srgbClr val="444567"/>
                </a:solidFill>
                <a:latin typeface="Lato Bold"/>
              </a:rPr>
              <a:t>MÉTHODOLOGIE</a:t>
            </a:r>
          </a:p>
          <a:p>
            <a:pPr algn="just">
              <a:lnSpc>
                <a:spcPts val="2279"/>
              </a:lnSpc>
            </a:pPr>
            <a:r>
              <a:rPr lang="en-US" sz="1899" dirty="0">
                <a:solidFill>
                  <a:srgbClr val="444567"/>
                </a:solidFill>
                <a:latin typeface="Lato Bold"/>
              </a:rPr>
              <a:t>Les initiatives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étayées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par des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preuves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empiriques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ou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des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données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convaincantes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seront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privilégiées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,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afin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de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mettre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en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évidence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leur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efficacité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et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leur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crédibilité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seront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valorisées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. Les propositions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doivent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être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réalisables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et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adaptables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à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une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mise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en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œuvre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dans des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contextes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similaires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. La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possibilité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de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reproduire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l'initiative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dans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d'autres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établissements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ou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régions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sera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également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prise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en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compte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. Mais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toutes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les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bonnes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pratiques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ou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initiatives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prometteuses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sont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les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bienvenues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!</a:t>
            </a:r>
          </a:p>
          <a:p>
            <a:pPr algn="just">
              <a:lnSpc>
                <a:spcPts val="2279"/>
              </a:lnSpc>
            </a:pPr>
            <a:endParaRPr lang="en-US" sz="1899" dirty="0">
              <a:solidFill>
                <a:srgbClr val="444567"/>
              </a:solidFill>
              <a:latin typeface="Lato Bold"/>
            </a:endParaRPr>
          </a:p>
          <a:p>
            <a:pPr algn="just">
              <a:lnSpc>
                <a:spcPts val="2279"/>
              </a:lnSpc>
            </a:pPr>
            <a:r>
              <a:rPr lang="en-US" sz="1899" dirty="0">
                <a:solidFill>
                  <a:srgbClr val="444567"/>
                </a:solidFill>
                <a:latin typeface="Lato Bold"/>
              </a:rPr>
              <a:t>RÉSULTATS</a:t>
            </a:r>
          </a:p>
          <a:p>
            <a:pPr algn="just">
              <a:lnSpc>
                <a:spcPts val="2279"/>
              </a:lnSpc>
            </a:pPr>
            <a:r>
              <a:rPr lang="en-US" sz="1899" dirty="0" err="1">
                <a:solidFill>
                  <a:srgbClr val="444567"/>
                </a:solidFill>
                <a:latin typeface="Lato Bold"/>
              </a:rPr>
              <a:t>L'évaluation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portera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sur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l'importance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de la contribution et son impact sur le personnel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éducatif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et sur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l'environnement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scolaire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en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 Bold"/>
              </a:rPr>
              <a:t>général</a:t>
            </a:r>
            <a:r>
              <a:rPr lang="en-US" sz="1899" dirty="0">
                <a:solidFill>
                  <a:srgbClr val="444567"/>
                </a:solidFill>
                <a:latin typeface="Lato Bold"/>
              </a:rPr>
              <a:t>.</a:t>
            </a:r>
          </a:p>
          <a:p>
            <a:pPr algn="just">
              <a:lnSpc>
                <a:spcPts val="2280"/>
              </a:lnSpc>
            </a:pPr>
            <a:endParaRPr lang="en-US" sz="1899" dirty="0">
              <a:solidFill>
                <a:srgbClr val="444567"/>
              </a:solidFill>
              <a:latin typeface="Lat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45195" y="1543842"/>
            <a:ext cx="8382896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4D4E7B"/>
                </a:solidFill>
                <a:latin typeface="Lato Bold Italics"/>
              </a:rPr>
              <a:t>Inclure votre sous-titre si vous en avez un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71761" y="5486954"/>
            <a:ext cx="3165012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CF1050"/>
                </a:solidFill>
                <a:latin typeface="Lato Bold"/>
              </a:rPr>
              <a:t>#motclé2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94673" y="5495229"/>
            <a:ext cx="2789582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CF1050"/>
                </a:solidFill>
                <a:latin typeface="Lato Bold"/>
              </a:rPr>
              <a:t>#motclé3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2571" y="11831955"/>
            <a:ext cx="2082063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599">
                <a:solidFill>
                  <a:srgbClr val="4D4E7B"/>
                </a:solidFill>
                <a:latin typeface="Lato Bold"/>
              </a:rPr>
              <a:t>Nom des auteurs ou </a:t>
            </a:r>
          </a:p>
          <a:p>
            <a:pPr algn="l">
              <a:lnSpc>
                <a:spcPts val="1919"/>
              </a:lnSpc>
            </a:pPr>
            <a:r>
              <a:rPr lang="en-US" sz="1599">
                <a:solidFill>
                  <a:srgbClr val="4D4E7B"/>
                </a:solidFill>
                <a:latin typeface="Lato Bold"/>
              </a:rPr>
              <a:t>Logo de votre organisation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70318" y="11390898"/>
            <a:ext cx="1961611" cy="140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03"/>
              </a:lnSpc>
            </a:pPr>
            <a:r>
              <a:rPr lang="en-US" sz="1836">
                <a:solidFill>
                  <a:srgbClr val="4D4E7B"/>
                </a:solidFill>
                <a:latin typeface="Lato Bold"/>
              </a:rPr>
              <a:t>Laissez de la place pour un QR CODE qui mènera à une présentation sur Internet.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2571" y="5495229"/>
            <a:ext cx="3165012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CE1250"/>
                </a:solidFill>
                <a:latin typeface="Lato Bold"/>
              </a:rPr>
              <a:t>#motclé1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04634" y="11717630"/>
            <a:ext cx="2286311" cy="1006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81"/>
              </a:lnSpc>
            </a:pPr>
            <a:r>
              <a:rPr lang="en-US" sz="1651" dirty="0">
                <a:solidFill>
                  <a:srgbClr val="4D4E7B"/>
                </a:solidFill>
                <a:latin typeface="Lato Bold"/>
              </a:rPr>
              <a:t>Pays</a:t>
            </a:r>
          </a:p>
          <a:p>
            <a:pPr algn="ctr">
              <a:lnSpc>
                <a:spcPts val="1981"/>
              </a:lnSpc>
            </a:pPr>
            <a:r>
              <a:rPr lang="en-US" sz="1651" dirty="0">
                <a:solidFill>
                  <a:srgbClr val="4D4E7B"/>
                </a:solidFill>
                <a:latin typeface="Lato Bold"/>
              </a:rPr>
              <a:t>adresse@email.com</a:t>
            </a:r>
          </a:p>
          <a:p>
            <a:pPr algn="ctr">
              <a:lnSpc>
                <a:spcPts val="1981"/>
              </a:lnSpc>
            </a:pPr>
            <a:r>
              <a:rPr lang="en-US" sz="1651" dirty="0">
                <a:solidFill>
                  <a:srgbClr val="4D4E7B"/>
                </a:solidFill>
                <a:latin typeface="Lato Bold"/>
              </a:rPr>
              <a:t>Site web</a:t>
            </a:r>
          </a:p>
          <a:p>
            <a:pPr algn="ctr">
              <a:lnSpc>
                <a:spcPts val="1981"/>
              </a:lnSpc>
              <a:spcBef>
                <a:spcPct val="0"/>
              </a:spcBef>
            </a:pPr>
            <a:r>
              <a:rPr lang="en-US" sz="1651" dirty="0">
                <a:solidFill>
                  <a:srgbClr val="4D4E7B"/>
                </a:solidFill>
                <a:latin typeface="Lato Bold"/>
              </a:rPr>
              <a:t>@réseausocial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5e9af2-9b13-463c-bae0-af1f19ca2b0e">
      <Terms xmlns="http://schemas.microsoft.com/office/infopath/2007/PartnerControls"/>
    </lcf76f155ced4ddcb4097134ff3c332f>
    <TaxCatchAll xmlns="8e4fb84c-351c-49c8-a45c-8b59ccb1256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6C01323906A74D9968FDD3D6856873" ma:contentTypeVersion="18" ma:contentTypeDescription="Crée un document." ma:contentTypeScope="" ma:versionID="01066b2fb2ad47b31b8d243eef416cbf">
  <xsd:schema xmlns:xsd="http://www.w3.org/2001/XMLSchema" xmlns:xs="http://www.w3.org/2001/XMLSchema" xmlns:p="http://schemas.microsoft.com/office/2006/metadata/properties" xmlns:ns2="6a5e9af2-9b13-463c-bae0-af1f19ca2b0e" xmlns:ns3="9ac52a39-fd45-4211-967f-ccca23936b47" xmlns:ns4="8e4fb84c-351c-49c8-a45c-8b59ccb12567" targetNamespace="http://schemas.microsoft.com/office/2006/metadata/properties" ma:root="true" ma:fieldsID="b04b8aee9c74a08ee25dd8e04ec446fb" ns2:_="" ns3:_="" ns4:_="">
    <xsd:import namespace="6a5e9af2-9b13-463c-bae0-af1f19ca2b0e"/>
    <xsd:import namespace="9ac52a39-fd45-4211-967f-ccca23936b47"/>
    <xsd:import namespace="8e4fb84c-351c-49c8-a45c-8b59ccb125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5e9af2-9b13-463c-bae0-af1f19ca2b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b6c994b3-89f3-416a-bef8-806006d83f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52a39-fd45-4211-967f-ccca23936b4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fb84c-351c-49c8-a45c-8b59ccb12567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89e424c-7f64-43c0-b23e-77eae4dc0a20}" ma:internalName="TaxCatchAll" ma:showField="CatchAllData" ma:web="8e4fb84c-351c-49c8-a45c-8b59ccb125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25F1B9-6DFC-436E-9D53-3F3C5E83CB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9D6FB3-2FED-4536-9CC8-C27675379C8F}">
  <ds:schemaRefs>
    <ds:schemaRef ds:uri="8e4fb84c-351c-49c8-a45c-8b59ccb12567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ac52a39-fd45-4211-967f-ccca23936b47"/>
    <ds:schemaRef ds:uri="http://schemas.microsoft.com/office/2006/documentManagement/types"/>
    <ds:schemaRef ds:uri="6a5e9af2-9b13-463c-bae0-af1f19ca2b0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53297B6-356F-49F5-8085-4582D893EB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5e9af2-9b13-463c-bae0-af1f19ca2b0e"/>
    <ds:schemaRef ds:uri="9ac52a39-fd45-4211-967f-ccca23936b47"/>
    <ds:schemaRef ds:uri="8e4fb84c-351c-49c8-a45c-8b59ccb125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200</Words>
  <Application>Microsoft Office PowerPoint</Application>
  <PresentationFormat>A3 (297 x 420 mm)</PresentationFormat>
  <Paragraphs>22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Lato Bold Italics</vt:lpstr>
      <vt:lpstr>Calibri</vt:lpstr>
      <vt:lpstr>Lato Bold</vt:lpstr>
      <vt:lpstr>Lato Italics</vt:lpstr>
      <vt:lpstr>Arial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Poster_template_EN.pptx</dc:title>
  <cp:lastModifiedBy>LOPOA Ange</cp:lastModifiedBy>
  <cp:revision>3</cp:revision>
  <dcterms:created xsi:type="dcterms:W3CDTF">2006-08-16T00:00:00Z</dcterms:created>
  <dcterms:modified xsi:type="dcterms:W3CDTF">2024-05-17T12:45:45Z</dcterms:modified>
  <dc:identifier>DAGFN13tiGM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0x010100226C01323906A74D9968FDD3D6856873</vt:lpwstr>
  </property>
  <property fmtid="{D5CDD505-2E9C-101B-9397-08002B2CF9AE}" pid="3" name="MediaServiceImageTags">
    <vt:lpwstr/>
  </property>
</Properties>
</file>